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017" r:id="rId4"/>
  </p:sldMasterIdLst>
  <p:sldIdLst>
    <p:sldId id="266" r:id="rId5"/>
    <p:sldId id="278" r:id="rId6"/>
    <p:sldId id="292" r:id="rId7"/>
    <p:sldId id="293" r:id="rId8"/>
    <p:sldId id="294" r:id="rId9"/>
    <p:sldId id="295" r:id="rId10"/>
    <p:sldId id="296" r:id="rId11"/>
    <p:sldId id="29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FF00"/>
    <a:srgbClr val="0CA429"/>
    <a:srgbClr val="E6FEEA"/>
    <a:srgbClr val="F2FFEB"/>
    <a:srgbClr val="E9FEE6"/>
    <a:srgbClr val="E3FEDE"/>
    <a:srgbClr val="EEFFE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19" autoAdjust="0"/>
  </p:normalViewPr>
  <p:slideViewPr>
    <p:cSldViewPr snapToGrid="0">
      <p:cViewPr varScale="1">
        <p:scale>
          <a:sx n="98" d="100"/>
          <a:sy n="98" d="100"/>
        </p:scale>
        <p:origin x="1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184DA70-C731-4C70-880D-CCD4705E623C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87167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257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8799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8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669AF7-7BEB-44E4-9852-375E34362B5B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27272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2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293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499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BEA474-078D-4E9B-9B14-09A87B19DC46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1911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07D986-8816-4272-A432-0437A28A9828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020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FEB">
            <a:alpha val="8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2D6E202-B606-4609-B914-27C9371A1F6D}" type="datetime1">
              <a:rPr lang="en-US" smtClean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637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ulturela.org/" TargetMode="External"/><Relationship Id="rId2" Type="http://schemas.openxmlformats.org/officeDocument/2006/relationships/hyperlink" Target="https://www.lapl.org/branches/west-valley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ulturela.org/" TargetMode="External"/><Relationship Id="rId2" Type="http://schemas.openxmlformats.org/officeDocument/2006/relationships/hyperlink" Target="https://www.lapl.org/branches/west-valley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031827"/>
            <a:ext cx="6043129" cy="374219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Welcome to the </a:t>
            </a:r>
            <a:r>
              <a:rPr lang="en-US" sz="2600" b="1" dirty="0">
                <a:solidFill>
                  <a:srgbClr val="0CA429"/>
                </a:solidFill>
                <a:latin typeface="Comic Sans MS" panose="030F0702030302020204" pitchFamily="66" charset="0"/>
              </a:rPr>
              <a:t>culmination</a:t>
            </a:r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 of our “</a:t>
            </a:r>
            <a:r>
              <a:rPr lang="en-US" sz="2600" b="1" dirty="0">
                <a:solidFill>
                  <a:srgbClr val="92D050"/>
                </a:solidFill>
                <a:latin typeface="Comic Sans MS" panose="030F0702030302020204" pitchFamily="66" charset="0"/>
              </a:rPr>
              <a:t>We Write The Book</a:t>
            </a:r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” artist residency in bookmaking at the</a:t>
            </a:r>
            <a:r>
              <a:rPr lang="en-US" sz="2600" b="1" dirty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en-US" sz="2600" dirty="0">
                <a:solidFill>
                  <a:srgbClr val="00FF0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 Valley Regional Branch Library</a:t>
            </a:r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,</a:t>
            </a:r>
            <a:r>
              <a:rPr lang="en-US" sz="2600" dirty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supported by The </a:t>
            </a:r>
            <a:r>
              <a:rPr lang="en-US" sz="2600" b="1" dirty="0">
                <a:solidFill>
                  <a:srgbClr val="0CA429"/>
                </a:solidFill>
                <a:latin typeface="Comic Sans MS" panose="030F070203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 Angeles Department of Cultural Affairs</a:t>
            </a:r>
            <a:r>
              <a:rPr lang="en-US" sz="2600" b="1" dirty="0">
                <a:solidFill>
                  <a:srgbClr val="0CA429"/>
                </a:solidFill>
                <a:latin typeface="Comic Sans MS" panose="030F0702030302020204" pitchFamily="66" charset="0"/>
              </a:rPr>
              <a:t>.</a:t>
            </a:r>
            <a:endParaRPr lang="en-US" sz="2600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We hope you </a:t>
            </a:r>
            <a:r>
              <a:rPr lang="en-US" sz="2600" b="1" dirty="0">
                <a:solidFill>
                  <a:srgbClr val="0CA429"/>
                </a:solidFill>
                <a:latin typeface="Comic Sans MS" panose="030F0702030302020204" pitchFamily="66" charset="0"/>
              </a:rPr>
              <a:t>enjoy</a:t>
            </a:r>
            <a:r>
              <a:rPr lang="en-US" sz="2600" dirty="0">
                <a:solidFill>
                  <a:srgbClr val="008000"/>
                </a:solidFill>
                <a:latin typeface="Comic Sans MS" panose="030F0702030302020204" pitchFamily="66" charset="0"/>
              </a:rPr>
              <a:t> seeing this overview of our bookmaking program workshops and Culmination Event for our 2021-2022 Residency!</a:t>
            </a:r>
          </a:p>
          <a:p>
            <a:pPr algn="l"/>
            <a:endParaRPr lang="en-US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5718EA-A7D9-408B-88D6-23EBCC2CCA37}"/>
              </a:ext>
            </a:extLst>
          </p:cNvPr>
          <p:cNvSpPr/>
          <p:nvPr/>
        </p:nvSpPr>
        <p:spPr>
          <a:xfrm>
            <a:off x="6096000" y="219075"/>
            <a:ext cx="60431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“WE WRITE THE BOOK”</a:t>
            </a:r>
          </a:p>
          <a:p>
            <a:r>
              <a:rPr lang="en-US" sz="2400" b="1" i="1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Artist Residency at the</a:t>
            </a:r>
            <a:b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800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 Valley Regional Branch Library</a:t>
            </a:r>
            <a:br>
              <a:rPr lang="en-US" sz="2400" u="sng" dirty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2400" i="1" dirty="0">
                <a:solidFill>
                  <a:srgbClr val="00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Debra Disman - Artist in Residence</a:t>
            </a:r>
          </a:p>
          <a:p>
            <a:r>
              <a:rPr lang="en-US" sz="2400" i="1" dirty="0">
                <a:solidFill>
                  <a:srgbClr val="008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Supported by </a:t>
            </a:r>
            <a:br>
              <a:rPr lang="en-US" sz="2400" dirty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</a:t>
            </a: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City of </a:t>
            </a: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 Angeles </a:t>
            </a:r>
            <a:endParaRPr lang="en-US" sz="2400" b="1" u="sng" dirty="0">
              <a:solidFill>
                <a:srgbClr val="92D0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Department of </a:t>
            </a: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Cultural Affairs</a:t>
            </a:r>
            <a:endParaRPr lang="en-US" sz="2400" b="1" dirty="0">
              <a:solidFill>
                <a:srgbClr val="92D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45517F7-2592-4BF4-B683-3827A4F1D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75" y="122890"/>
            <a:ext cx="5138000" cy="665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0042" y="4702872"/>
            <a:ext cx="5790034" cy="207114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rgbClr val="92D050"/>
                </a:solidFill>
                <a:latin typeface="Comic Sans MS" panose="030F0702030302020204" pitchFamily="66" charset="0"/>
              </a:rPr>
              <a:t>October 2021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Making Story Magic for the Festive Fall Season!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b="1" dirty="0">
                <a:solidFill>
                  <a:srgbClr val="0CA429"/>
                </a:solidFill>
                <a:latin typeface="Comic Sans MS" panose="030F0702030302020204" pitchFamily="66" charset="0"/>
              </a:rPr>
              <a:t>Tunnel Book</a:t>
            </a:r>
          </a:p>
          <a:p>
            <a:pPr algn="l"/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Creating a structure and developing a three-dimensional story made completely out of paper!</a:t>
            </a:r>
          </a:p>
          <a:p>
            <a:pPr algn="l"/>
            <a:endParaRPr lang="en-US" sz="2400" dirty="0">
              <a:solidFill>
                <a:srgbClr val="0CA42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70E713C8-65DB-4E4D-AD0D-A92BAC70D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1" y="3140569"/>
            <a:ext cx="4715786" cy="3621984"/>
          </a:xfrm>
          <a:prstGeom prst="rect">
            <a:avLst/>
          </a:prstGeom>
        </p:spPr>
      </p:pic>
      <p:pic>
        <p:nvPicPr>
          <p:cNvPr id="13" name="Picture 12" descr="A black cube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AD3F37DC-2A7D-4AD8-98BD-C1E3EB823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73" y="208343"/>
            <a:ext cx="3887827" cy="2899671"/>
          </a:xfrm>
          <a:prstGeom prst="rect">
            <a:avLst/>
          </a:prstGeom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38F8E5AF-DABD-4580-97E7-B217B83CB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894" y="83979"/>
            <a:ext cx="2988425" cy="461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73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275" y="4933950"/>
            <a:ext cx="5494955" cy="1840071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rgbClr val="92D050"/>
                </a:solidFill>
                <a:latin typeface="Comic Sans MS" panose="030F0702030302020204" pitchFamily="66" charset="0"/>
              </a:rPr>
              <a:t>November 2021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Getting ready for Winter Holiday Feasts!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b="1" dirty="0">
                <a:solidFill>
                  <a:srgbClr val="0CA429"/>
                </a:solidFill>
                <a:latin typeface="Comic Sans MS" panose="030F0702030302020204" pitchFamily="66" charset="0"/>
              </a:rPr>
              <a:t>Recipe Book</a:t>
            </a:r>
          </a:p>
          <a:p>
            <a:pPr algn="l"/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Making an Accordion Fold Book with Pockets to hold treasured recipes.</a:t>
            </a:r>
          </a:p>
          <a:p>
            <a:pPr algn="l"/>
            <a:endParaRPr lang="en-US" sz="2400" dirty="0">
              <a:solidFill>
                <a:srgbClr val="0CA429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C7E14FC-0795-4A52-991E-0F05F0663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482" y="119539"/>
            <a:ext cx="3039543" cy="4697903"/>
          </a:xfrm>
          <a:prstGeom prst="rect">
            <a:avLst/>
          </a:prstGeom>
        </p:spPr>
      </p:pic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4B122DAE-25CE-4E17-BFC4-D058F633E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658" y="3267075"/>
            <a:ext cx="4978868" cy="3534996"/>
          </a:xfrm>
          <a:prstGeom prst="rect">
            <a:avLst/>
          </a:prstGeom>
        </p:spPr>
      </p:pic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id="{EDCEE31A-93AF-435F-A6A9-6BF2E4BF8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70" y="55928"/>
            <a:ext cx="4453054" cy="321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11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4859" y="4667250"/>
            <a:ext cx="5934269" cy="210677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rgbClr val="92D050"/>
                </a:solidFill>
                <a:latin typeface="Comic Sans MS" panose="030F0702030302020204" pitchFamily="66" charset="0"/>
              </a:rPr>
              <a:t>December 2021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Celebrating the Winter Solstice and the New Year.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b="1" dirty="0">
                <a:solidFill>
                  <a:srgbClr val="0CA429"/>
                </a:solidFill>
                <a:latin typeface="Comic Sans MS" panose="030F0702030302020204" pitchFamily="66" charset="0"/>
              </a:rPr>
              <a:t>“Moon” Book </a:t>
            </a:r>
            <a:br>
              <a:rPr lang="en-US" sz="1800" b="1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Making a “Folded Fan” Book to hold the Phases of the Moon!</a:t>
            </a:r>
          </a:p>
          <a:p>
            <a:pPr algn="l"/>
            <a:endParaRPr lang="en-US" sz="2400" dirty="0">
              <a:solidFill>
                <a:srgbClr val="0CA429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2D55005F-D442-4B46-9636-E1EF8ECCD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623" y="55929"/>
            <a:ext cx="3446944" cy="4505325"/>
          </a:xfrm>
          <a:prstGeom prst="rect">
            <a:avLst/>
          </a:prstGeom>
        </p:spPr>
      </p:pic>
      <p:pic>
        <p:nvPicPr>
          <p:cNvPr id="12" name="Picture 11" descr="A picture containing stationary, envelope&#10;&#10;Description automatically generated">
            <a:extLst>
              <a:ext uri="{FF2B5EF4-FFF2-40B4-BE49-F238E27FC236}">
                <a16:creationId xmlns:a16="http://schemas.microsoft.com/office/drawing/2014/main" id="{14C7D7BC-BB47-4B9B-B93A-F8A693E7C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79" y="83979"/>
            <a:ext cx="3465434" cy="2971609"/>
          </a:xfrm>
          <a:prstGeom prst="rect">
            <a:avLst/>
          </a:prstGeom>
        </p:spPr>
      </p:pic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A51556CD-84C0-4C6B-B666-9177F5288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492" y="2204616"/>
            <a:ext cx="3081649" cy="450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2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7475" y="4667250"/>
            <a:ext cx="5671653" cy="210677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rgbClr val="92D050"/>
                </a:solidFill>
                <a:latin typeface="Comic Sans MS" panose="030F0702030302020204" pitchFamily="66" charset="0"/>
              </a:rPr>
              <a:t>February 2022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Connecting with Chinese New Year: Year of the Tiger!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800" b="1" dirty="0">
                <a:solidFill>
                  <a:srgbClr val="0CA429"/>
                </a:solidFill>
                <a:latin typeface="Comic Sans MS" panose="030F0702030302020204" pitchFamily="66" charset="0"/>
              </a:rPr>
              <a:t>Accordion Fold Book with Flower Folds</a:t>
            </a:r>
            <a:endParaRPr lang="en-US" sz="2400" b="1" dirty="0">
              <a:solidFill>
                <a:srgbClr val="0CA429"/>
              </a:solidFill>
              <a:latin typeface="Comic Sans MS" panose="030F0702030302020204" pitchFamily="66" charset="0"/>
            </a:endParaRPr>
          </a:p>
          <a:p>
            <a:pPr algn="l"/>
            <a: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  <a:t>Learning about The Chinese Lantern Festival.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A706430A-AB41-42F6-8682-D9619F1E7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512" y="218217"/>
            <a:ext cx="3369444" cy="4363308"/>
          </a:xfrm>
          <a:prstGeom prst="rect">
            <a:avLst/>
          </a:prstGeom>
        </p:spPr>
      </p:pic>
      <p:pic>
        <p:nvPicPr>
          <p:cNvPr id="10" name="Picture 9" descr="A picture containing stationary, envelope&#10;&#10;Description automatically generated">
            <a:extLst>
              <a:ext uri="{FF2B5EF4-FFF2-40B4-BE49-F238E27FC236}">
                <a16:creationId xmlns:a16="http://schemas.microsoft.com/office/drawing/2014/main" id="{7A5E0C28-9779-41B0-84F6-8DE2D8E36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044" y="2513627"/>
            <a:ext cx="4782097" cy="4177685"/>
          </a:xfrm>
          <a:prstGeom prst="rect">
            <a:avLst/>
          </a:prstGeom>
        </p:spPr>
      </p:pic>
      <p:pic>
        <p:nvPicPr>
          <p:cNvPr id="13" name="Picture 12" descr="A picture containing mammal, tree, grass, outdoor&#10;&#10;Description automatically generated">
            <a:extLst>
              <a:ext uri="{FF2B5EF4-FFF2-40B4-BE49-F238E27FC236}">
                <a16:creationId xmlns:a16="http://schemas.microsoft.com/office/drawing/2014/main" id="{E2A7F489-DCC2-4DDA-ADBC-544098063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69" y="218216"/>
            <a:ext cx="4682493" cy="210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9765" y="4667250"/>
            <a:ext cx="5569363" cy="210677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100" b="1" dirty="0">
                <a:solidFill>
                  <a:srgbClr val="92D050"/>
                </a:solidFill>
                <a:latin typeface="Comic Sans MS" panose="030F0702030302020204" pitchFamily="66" charset="0"/>
              </a:rPr>
              <a:t>March 2022</a:t>
            </a:r>
            <a:br>
              <a:rPr lang="en-US" sz="21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2100" dirty="0">
                <a:solidFill>
                  <a:srgbClr val="0CA429"/>
                </a:solidFill>
                <a:latin typeface="Comic Sans MS" panose="030F0702030302020204" pitchFamily="66" charset="0"/>
              </a:rPr>
              <a:t>Honoring Women’s History Month by celebrating Women Artists! </a:t>
            </a:r>
            <a:br>
              <a:rPr lang="en-US" sz="21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2100" b="1" dirty="0">
                <a:solidFill>
                  <a:srgbClr val="0CA429"/>
                </a:solidFill>
                <a:latin typeface="Comic Sans MS" panose="030F0702030302020204" pitchFamily="66" charset="0"/>
              </a:rPr>
              <a:t>Full Page Flag Book with Windows and Doors </a:t>
            </a:r>
            <a:br>
              <a:rPr lang="en-US" sz="2100" b="1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2100" dirty="0">
                <a:solidFill>
                  <a:srgbClr val="0CA429"/>
                </a:solidFill>
                <a:latin typeface="Comic Sans MS" panose="030F0702030302020204" pitchFamily="66" charset="0"/>
              </a:rPr>
              <a:t>Opening the door to incredible artists: </a:t>
            </a:r>
            <a:br>
              <a:rPr lang="en-US" sz="21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2100" b="1" dirty="0">
                <a:solidFill>
                  <a:srgbClr val="00FF00"/>
                </a:solidFill>
                <a:latin typeface="Comic Sans MS" panose="030F0702030302020204" pitchFamily="66" charset="0"/>
              </a:rPr>
              <a:t>Frida Kahlo   Faith Ringgold   Yayoi Kusama</a:t>
            </a:r>
          </a:p>
          <a:p>
            <a:pPr algn="l"/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endParaRPr lang="en-US" sz="2400" dirty="0">
              <a:solidFill>
                <a:srgbClr val="0CA429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 descr="A picture containing website&#10;&#10;Description automatically generated">
            <a:extLst>
              <a:ext uri="{FF2B5EF4-FFF2-40B4-BE49-F238E27FC236}">
                <a16:creationId xmlns:a16="http://schemas.microsoft.com/office/drawing/2014/main" id="{B3FF20E4-781A-4B85-A7A5-0CD9A954D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301" y="83979"/>
            <a:ext cx="3542293" cy="4583271"/>
          </a:xfrm>
          <a:prstGeom prst="rect">
            <a:avLst/>
          </a:prstGeom>
        </p:spPr>
      </p:pic>
      <p:pic>
        <p:nvPicPr>
          <p:cNvPr id="7" name="Picture 6" descr="A picture containing text, stationary, envelope, businesscard&#10;&#10;Description automatically generated">
            <a:extLst>
              <a:ext uri="{FF2B5EF4-FFF2-40B4-BE49-F238E27FC236}">
                <a16:creationId xmlns:a16="http://schemas.microsoft.com/office/drawing/2014/main" id="{655D6ACF-5B2A-4E21-989C-73608E061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6" y="111820"/>
            <a:ext cx="5280080" cy="3295650"/>
          </a:xfrm>
          <a:prstGeom prst="rect">
            <a:avLst/>
          </a:prstGeom>
        </p:spPr>
      </p:pic>
      <p:pic>
        <p:nvPicPr>
          <p:cNvPr id="11" name="Picture 10" descr="A picture containing text, stationary, envelope, businesscard&#10;&#10;Description automatically generated">
            <a:extLst>
              <a:ext uri="{FF2B5EF4-FFF2-40B4-BE49-F238E27FC236}">
                <a16:creationId xmlns:a16="http://schemas.microsoft.com/office/drawing/2014/main" id="{65830F17-4FE3-42BC-BF87-D34728FA5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506" y="3346890"/>
            <a:ext cx="5934269" cy="351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6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7475" y="4667250"/>
            <a:ext cx="5671653" cy="210677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1900" b="1" dirty="0">
                <a:solidFill>
                  <a:srgbClr val="92D050"/>
                </a:solidFill>
                <a:latin typeface="Comic Sans MS" panose="030F0702030302020204" pitchFamily="66" charset="0"/>
              </a:rPr>
              <a:t>April 2022</a:t>
            </a:r>
            <a:br>
              <a:rPr lang="en-US" sz="19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900" dirty="0">
                <a:solidFill>
                  <a:srgbClr val="0CA429"/>
                </a:solidFill>
                <a:latin typeface="Comic Sans MS" panose="030F0702030302020204" pitchFamily="66" charset="0"/>
              </a:rPr>
              <a:t>Residency </a:t>
            </a:r>
            <a:r>
              <a:rPr lang="en-US" sz="1900" b="1" dirty="0">
                <a:solidFill>
                  <a:srgbClr val="008000"/>
                </a:solidFill>
                <a:latin typeface="Comic Sans MS" panose="030F0702030302020204" pitchFamily="66" charset="0"/>
              </a:rPr>
              <a:t>CULMINATION EVENT</a:t>
            </a:r>
            <a:r>
              <a:rPr lang="en-US" sz="1900" dirty="0">
                <a:solidFill>
                  <a:srgbClr val="0CA429"/>
                </a:solidFill>
                <a:latin typeface="Comic Sans MS" panose="030F0702030302020204" pitchFamily="66" charset="0"/>
              </a:rPr>
              <a:t>!</a:t>
            </a:r>
            <a:br>
              <a:rPr lang="en-US" sz="19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900" dirty="0">
                <a:solidFill>
                  <a:srgbClr val="0CA429"/>
                </a:solidFill>
                <a:latin typeface="Comic Sans MS" panose="030F0702030302020204" pitchFamily="66" charset="0"/>
              </a:rPr>
              <a:t>Celebrating Earth Day &amp; Honoring Poetry Month!</a:t>
            </a:r>
          </a:p>
          <a:p>
            <a:pPr algn="l"/>
            <a:r>
              <a:rPr lang="en-US" sz="1900" b="1" dirty="0">
                <a:solidFill>
                  <a:srgbClr val="0CA429"/>
                </a:solidFill>
                <a:latin typeface="Comic Sans MS" panose="030F0702030302020204" pitchFamily="66" charset="0"/>
              </a:rPr>
              <a:t>Closed Spine Accordion Book with Pop-ups</a:t>
            </a:r>
            <a:br>
              <a:rPr lang="en-US" sz="1900" b="1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r>
              <a:rPr lang="en-US" sz="1900" dirty="0">
                <a:solidFill>
                  <a:srgbClr val="0CA429"/>
                </a:solidFill>
                <a:latin typeface="Comic Sans MS" panose="030F0702030302020204" pitchFamily="66" charset="0"/>
              </a:rPr>
              <a:t>Exploring poetry with themes of Earth and Nature!</a:t>
            </a: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endParaRPr lang="en-US" sz="2400" dirty="0">
              <a:solidFill>
                <a:srgbClr val="0CA429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315430F-6420-4E5A-AC55-8FE11607D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0552" y="83978"/>
            <a:ext cx="3540577" cy="45832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713EAA-BE09-4804-9F96-4644EB9DB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714" y="3629025"/>
            <a:ext cx="4715335" cy="3144995"/>
          </a:xfrm>
          <a:prstGeom prst="rect">
            <a:avLst/>
          </a:prstGeom>
        </p:spPr>
      </p:pic>
      <p:pic>
        <p:nvPicPr>
          <p:cNvPr id="12" name="Picture 11" descr="A picture containing text, stationary, businesscard, envelope&#10;&#10;Description automatically generated">
            <a:extLst>
              <a:ext uri="{FF2B5EF4-FFF2-40B4-BE49-F238E27FC236}">
                <a16:creationId xmlns:a16="http://schemas.microsoft.com/office/drawing/2014/main" id="{1EA4E0A4-51F5-4E1F-B81B-F3F43675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17" y="83978"/>
            <a:ext cx="4515330" cy="34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728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61" y="83979"/>
            <a:ext cx="5934269" cy="3317180"/>
          </a:xfrm>
        </p:spPr>
        <p:txBody>
          <a:bodyPr>
            <a:normAutofit fontScale="90000"/>
          </a:bodyPr>
          <a:lstStyle/>
          <a:p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527" y="3200400"/>
            <a:ext cx="6414602" cy="357362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dirty="0">
                <a:solidFill>
                  <a:srgbClr val="008000"/>
                </a:solidFill>
                <a:latin typeface="Comic Sans MS" panose="030F0702030302020204" pitchFamily="66" charset="0"/>
              </a:rPr>
              <a:t>We hope you have enjoyed seeing our bookmaking projects from our “</a:t>
            </a:r>
            <a:r>
              <a:rPr lang="en-US" sz="9600" b="1" dirty="0">
                <a:solidFill>
                  <a:srgbClr val="92D050"/>
                </a:solidFill>
                <a:latin typeface="Comic Sans MS" panose="030F0702030302020204" pitchFamily="66" charset="0"/>
              </a:rPr>
              <a:t>We Write The Book</a:t>
            </a:r>
            <a:r>
              <a:rPr lang="en-US" sz="9600" dirty="0">
                <a:solidFill>
                  <a:srgbClr val="008000"/>
                </a:solidFill>
                <a:latin typeface="Comic Sans MS" panose="030F0702030302020204" pitchFamily="66" charset="0"/>
              </a:rPr>
              <a:t>” artist residency in at the</a:t>
            </a:r>
            <a:r>
              <a:rPr lang="en-US" sz="9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lang="en-US" sz="9600" b="1" dirty="0">
                <a:solidFill>
                  <a:srgbClr val="00FF0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 Valley Regional Branch Library</a:t>
            </a:r>
            <a:r>
              <a:rPr lang="en-US" sz="9600" b="1" dirty="0">
                <a:solidFill>
                  <a:srgbClr val="00FF00"/>
                </a:solidFill>
                <a:latin typeface="Comic Sans MS" panose="030F0702030302020204" pitchFamily="66" charset="0"/>
              </a:rPr>
              <a:t>. </a:t>
            </a:r>
          </a:p>
          <a:p>
            <a:pPr algn="l"/>
            <a:endParaRPr lang="en-US" sz="96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n-US" sz="9600" dirty="0">
                <a:solidFill>
                  <a:srgbClr val="008000"/>
                </a:solidFill>
                <a:latin typeface="Comic Sans MS" panose="030F0702030302020204" pitchFamily="66" charset="0"/>
              </a:rPr>
              <a:t>Many thanks to </a:t>
            </a:r>
            <a:r>
              <a:rPr lang="en-US" sz="96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</a:t>
            </a:r>
            <a:r>
              <a:rPr lang="en-US" sz="96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City of Los Angeles Department of </a:t>
            </a:r>
            <a:r>
              <a:rPr lang="en-US" sz="96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Cultural Affairs</a:t>
            </a:r>
            <a:endParaRPr lang="en-US" sz="9600" b="1" dirty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n-US" sz="9600" dirty="0">
                <a:solidFill>
                  <a:srgbClr val="008000"/>
                </a:solidFill>
                <a:latin typeface="Comic Sans MS" panose="030F0702030302020204" pitchFamily="66" charset="0"/>
              </a:rPr>
              <a:t>for their support of the program, and for their continued support of the arts, communities, and artists in Los Angeles.</a:t>
            </a:r>
          </a:p>
          <a:p>
            <a:pPr algn="l"/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br>
              <a:rPr lang="en-US" sz="1800" dirty="0">
                <a:solidFill>
                  <a:srgbClr val="0CA429"/>
                </a:solidFill>
                <a:latin typeface="Comic Sans MS" panose="030F0702030302020204" pitchFamily="66" charset="0"/>
              </a:rPr>
            </a:br>
            <a:endParaRPr lang="en-US" sz="2400" dirty="0">
              <a:solidFill>
                <a:srgbClr val="0CA429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3A33329-6940-4F78-BE58-FDA6D856A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67" y="129208"/>
            <a:ext cx="5306684" cy="22541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F81EAC-46B2-4FF2-80A4-7029C70FEABB}"/>
              </a:ext>
            </a:extLst>
          </p:cNvPr>
          <p:cNvSpPr txBox="1"/>
          <p:nvPr/>
        </p:nvSpPr>
        <p:spPr>
          <a:xfrm>
            <a:off x="5724527" y="347870"/>
            <a:ext cx="616170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“WE WRITE THE BOOK”</a:t>
            </a:r>
          </a:p>
          <a:p>
            <a:r>
              <a:rPr lang="en-US" sz="2400" b="1" i="1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Artist Residency at the</a:t>
            </a:r>
            <a:b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800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 Valley Regional Branch Library</a:t>
            </a:r>
            <a:br>
              <a:rPr lang="en-US" sz="2400" u="sng" dirty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2400" i="1" dirty="0">
                <a:solidFill>
                  <a:srgbClr val="00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Debra Disman - Artist in Residence</a:t>
            </a:r>
          </a:p>
          <a:p>
            <a:r>
              <a:rPr lang="en-US" sz="2400" i="1" dirty="0">
                <a:solidFill>
                  <a:srgbClr val="008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Supported by </a:t>
            </a:r>
            <a:br>
              <a:rPr lang="en-US" sz="2400" dirty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</a:t>
            </a: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City of </a:t>
            </a: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 Angeles </a:t>
            </a:r>
            <a:endParaRPr lang="en-US" sz="2400" b="1" u="sng" dirty="0">
              <a:solidFill>
                <a:srgbClr val="92D0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Department of </a:t>
            </a:r>
            <a:r>
              <a:rPr lang="en-US" sz="2400" b="1" u="sng" dirty="0">
                <a:solidFill>
                  <a:srgbClr val="92D050"/>
                </a:solidFill>
                <a:latin typeface="Comic Sans MS" panose="030F0702030302020204" pitchFamily="66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Cultural Affairs</a:t>
            </a:r>
            <a:endParaRPr lang="en-US" sz="2400" b="1" dirty="0">
              <a:solidFill>
                <a:srgbClr val="92D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 descr="A picture containing text, businesscard, envelope, stationary&#10;&#10;Description automatically generated">
            <a:extLst>
              <a:ext uri="{FF2B5EF4-FFF2-40B4-BE49-F238E27FC236}">
                <a16:creationId xmlns:a16="http://schemas.microsoft.com/office/drawing/2014/main" id="{68DF1E2B-17A4-4E80-80D5-EC96909A2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95" y="2584174"/>
            <a:ext cx="5297742" cy="41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116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www.w3.org/XML/1998/namespace"/>
    <ds:schemaRef ds:uri="71af3243-3dd4-4a8d-8c0d-dd76da1f02a5"/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16c05727-aa75-4e4a-9b5f-8a80a1165891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0</TotalTime>
  <Words>464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Franklin Gothic Book</vt:lpstr>
      <vt:lpstr>Crop</vt:lpstr>
      <vt:lpstr>           </vt:lpstr>
      <vt:lpstr>           </vt:lpstr>
      <vt:lpstr>           </vt:lpstr>
      <vt:lpstr>           </vt:lpstr>
      <vt:lpstr>           </vt:lpstr>
      <vt:lpstr>           </vt:lpstr>
      <vt:lpstr>           </vt:lpstr>
      <vt:lpstr>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2020-04-30T19:06:50Z</dcterms:created>
  <dcterms:modified xsi:type="dcterms:W3CDTF">2022-04-29T19:33:51Z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